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6"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735"/>
    <a:srgbClr val="348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1"/>
    <p:restoredTop sz="94652"/>
  </p:normalViewPr>
  <p:slideViewPr>
    <p:cSldViewPr snapToGrid="0" snapToObjects="1">
      <p:cViewPr>
        <p:scale>
          <a:sx n="111" d="100"/>
          <a:sy n="111" d="100"/>
        </p:scale>
        <p:origin x="1808" y="67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F8BD-36EE-B34D-8AAE-3307ECB5F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7EA452-9B82-0041-AD09-5B4487834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09AE92-4002-E14E-B33A-C2119C709DC5}"/>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BFCE826D-0BA1-8B40-8D17-634766CD9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D2AFA-DBDF-EA4B-9760-A965FBF3755D}"/>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35918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D64C-5231-AD4C-90A9-0B2EAC18A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2F61FD-8D1A-724D-8ECF-D5D8CB7865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BFA52D-B586-614C-B6A7-97640087E2AA}"/>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A3728D98-B27C-8A4F-B247-323ED34D2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283E8-2048-E844-A36A-AAB3E9266AAA}"/>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35796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32E13-FE77-C945-A5F1-392F2A0741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06AD7-6BA4-FF4C-B0FD-98A2B8AABD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A8181-EE17-3140-A0BC-58F291D5212F}"/>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9AA5F9C1-A829-FA41-8072-781C41923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AAC0D-7E2F-6944-B57D-8FA447F827CA}"/>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1843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47F-81B7-5A42-8C43-3B329FE4F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29A7C-EA05-EB4B-BF1C-BBED49334C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C1249-7C4E-424C-B9ED-C8CF4CCF20B8}"/>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121A8CF9-AA09-874D-A556-DF0E3FE49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41B81-AEBE-4F4E-AD7C-5A3B0EE60960}"/>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281411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1074-EF6C-6149-AC66-86FAD929B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607D4D-88F4-2247-8899-6E0BC1361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BB0507-6241-8C45-A238-DB52D90E0965}"/>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29745895-44E0-8145-874E-4524EC2DF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F42B2-0485-F144-816B-9AA1BF2E1C6D}"/>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135284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06A6-E540-334B-AAC8-2DFB14387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B14E4-EB12-AD46-B281-8405F417CF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D7280-4327-4C41-B985-EFC6C26FE5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95B1B-E5C3-7246-8BA6-AFBEA051D470}"/>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6" name="Footer Placeholder 5">
            <a:extLst>
              <a:ext uri="{FF2B5EF4-FFF2-40B4-BE49-F238E27FC236}">
                <a16:creationId xmlns:a16="http://schemas.microsoft.com/office/drawing/2014/main" id="{47481CC6-F5B3-9B4C-82B6-E154082EE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7A97F-A093-1B48-A882-A32854CFD56F}"/>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70120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9D86-1331-7C44-9663-54DA62C7FE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A37F0-A745-C845-A2EA-250C052A7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138432-993F-8745-876B-D301F45D5F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03188E-A3E4-1D4B-B625-E1514DE6C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538E1A-527A-E741-A957-50E919F840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021A0C-6C04-7748-9EAB-AF34E9B1916E}"/>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8" name="Footer Placeholder 7">
            <a:extLst>
              <a:ext uri="{FF2B5EF4-FFF2-40B4-BE49-F238E27FC236}">
                <a16:creationId xmlns:a16="http://schemas.microsoft.com/office/drawing/2014/main" id="{7D5C4710-805C-2B41-A27B-112441D4C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44DABA-8F41-7C46-BFB3-A0A43B5F4C50}"/>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138674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ECC-0A63-4041-8E27-8243E9C46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0CCFB-1B70-274A-8674-C9637E11CC91}"/>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4" name="Footer Placeholder 3">
            <a:extLst>
              <a:ext uri="{FF2B5EF4-FFF2-40B4-BE49-F238E27FC236}">
                <a16:creationId xmlns:a16="http://schemas.microsoft.com/office/drawing/2014/main" id="{9D5C3B4C-B3B8-4B40-87E2-FE3A610D60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CC5C1B-40D8-D449-AA01-8771FA2264D7}"/>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281573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BD23A-AF4A-254B-99E8-62CED3A78C89}"/>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3" name="Footer Placeholder 2">
            <a:extLst>
              <a:ext uri="{FF2B5EF4-FFF2-40B4-BE49-F238E27FC236}">
                <a16:creationId xmlns:a16="http://schemas.microsoft.com/office/drawing/2014/main" id="{AF5C94CC-6277-304B-975B-6AE769E68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1409DA-7FD6-5B43-BE42-82DC2D17A753}"/>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411641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9F32-2451-574E-897C-62D84E96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B1A3E1-960E-2E49-A748-85BE1DAAA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9EF6AF-00D0-E644-9062-3F92676F7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C75050-F241-5042-A5F1-5370BFB50D53}"/>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6" name="Footer Placeholder 5">
            <a:extLst>
              <a:ext uri="{FF2B5EF4-FFF2-40B4-BE49-F238E27FC236}">
                <a16:creationId xmlns:a16="http://schemas.microsoft.com/office/drawing/2014/main" id="{68FF9437-FCBD-6040-A88E-DEB866769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AB187-E7CF-994F-893B-4CAD06C0959F}"/>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254864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A992-3EA2-3E4B-B841-BC570BE16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FB31C-899C-0D48-B546-8F2208CB1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510B8-01F5-4E47-A0A8-3422DD7E2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6433C-401A-D542-ADB0-2A1CC3DAE7FC}"/>
              </a:ext>
            </a:extLst>
          </p:cNvPr>
          <p:cNvSpPr>
            <a:spLocks noGrp="1"/>
          </p:cNvSpPr>
          <p:nvPr>
            <p:ph type="dt" sz="half" idx="10"/>
          </p:nvPr>
        </p:nvSpPr>
        <p:spPr/>
        <p:txBody>
          <a:bodyPr/>
          <a:lstStyle/>
          <a:p>
            <a:fld id="{043D094B-0F33-E446-A764-74B1E6C78D1B}" type="datetimeFigureOut">
              <a:rPr lang="en-US" smtClean="0"/>
              <a:t>3/30/18</a:t>
            </a:fld>
            <a:endParaRPr lang="en-US"/>
          </a:p>
        </p:txBody>
      </p:sp>
      <p:sp>
        <p:nvSpPr>
          <p:cNvPr id="6" name="Footer Placeholder 5">
            <a:extLst>
              <a:ext uri="{FF2B5EF4-FFF2-40B4-BE49-F238E27FC236}">
                <a16:creationId xmlns:a16="http://schemas.microsoft.com/office/drawing/2014/main" id="{4D008A1D-3200-784F-93B3-1DEDFBC79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666FE-EA69-424F-89AB-3839AE4F07FB}"/>
              </a:ext>
            </a:extLst>
          </p:cNvPr>
          <p:cNvSpPr>
            <a:spLocks noGrp="1"/>
          </p:cNvSpPr>
          <p:nvPr>
            <p:ph type="sldNum" sz="quarter" idx="12"/>
          </p:nvPr>
        </p:nvSpPr>
        <p:spPr/>
        <p:txBody>
          <a:bodyPr/>
          <a:lstStyle/>
          <a:p>
            <a:fld id="{8D69D622-E0D3-0D49-B05C-FE2385AFEC05}" type="slidenum">
              <a:rPr lang="en-US" smtClean="0"/>
              <a:t>‹#›</a:t>
            </a:fld>
            <a:endParaRPr lang="en-US"/>
          </a:p>
        </p:txBody>
      </p:sp>
    </p:spTree>
    <p:extLst>
      <p:ext uri="{BB962C8B-B14F-4D97-AF65-F5344CB8AC3E}">
        <p14:creationId xmlns:p14="http://schemas.microsoft.com/office/powerpoint/2010/main" val="6234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24CE7-D18D-9E41-8F2C-07B4D23C9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DD2DB-0D3A-B942-893E-660DF4B5B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EC82F-6971-E640-A24C-3F5CA14CA0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D094B-0F33-E446-A764-74B1E6C78D1B}" type="datetimeFigureOut">
              <a:rPr lang="en-US" smtClean="0"/>
              <a:t>3/30/18</a:t>
            </a:fld>
            <a:endParaRPr lang="en-US"/>
          </a:p>
        </p:txBody>
      </p:sp>
      <p:sp>
        <p:nvSpPr>
          <p:cNvPr id="5" name="Footer Placeholder 4">
            <a:extLst>
              <a:ext uri="{FF2B5EF4-FFF2-40B4-BE49-F238E27FC236}">
                <a16:creationId xmlns:a16="http://schemas.microsoft.com/office/drawing/2014/main" id="{C6091C99-3462-5A42-961C-AFBBA6FB7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52FEFB-C804-B542-8652-444467F86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9D622-E0D3-0D49-B05C-FE2385AFEC05}" type="slidenum">
              <a:rPr lang="en-US" smtClean="0"/>
              <a:t>‹#›</a:t>
            </a:fld>
            <a:endParaRPr lang="en-US"/>
          </a:p>
        </p:txBody>
      </p:sp>
    </p:spTree>
    <p:extLst>
      <p:ext uri="{BB962C8B-B14F-4D97-AF65-F5344CB8AC3E}">
        <p14:creationId xmlns:p14="http://schemas.microsoft.com/office/powerpoint/2010/main" val="190641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emf"/><Relationship Id="rId7" Type="http://schemas.openxmlformats.org/officeDocument/2006/relationships/image" Target="../media/image27.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0205A-98C5-2448-A556-1B360526A6A3}"/>
              </a:ext>
            </a:extLst>
          </p:cNvPr>
          <p:cNvSpPr>
            <a:spLocks noGrp="1"/>
          </p:cNvSpPr>
          <p:nvPr>
            <p:ph type="ctrTitle"/>
          </p:nvPr>
        </p:nvSpPr>
        <p:spPr>
          <a:xfrm>
            <a:off x="1524000" y="1744933"/>
            <a:ext cx="9144000" cy="2387600"/>
          </a:xfrm>
        </p:spPr>
        <p:txBody>
          <a:bodyPr>
            <a:normAutofit/>
          </a:bodyPr>
          <a:lstStyle/>
          <a:p>
            <a:r>
              <a:rPr lang="en-US" sz="6500" dirty="0">
                <a:solidFill>
                  <a:schemeClr val="bg1"/>
                </a:solidFill>
                <a:latin typeface="Latin Modern Roman 12" pitchFamily="2" charset="77"/>
              </a:rPr>
              <a:t>Neutrinos from </a:t>
            </a:r>
            <a:br>
              <a:rPr lang="en-US" sz="6500" dirty="0">
                <a:solidFill>
                  <a:schemeClr val="bg1"/>
                </a:solidFill>
                <a:latin typeface="Latin Modern Roman 12" pitchFamily="2" charset="77"/>
              </a:rPr>
            </a:br>
            <a:r>
              <a:rPr lang="en-US" sz="6500" dirty="0">
                <a:solidFill>
                  <a:schemeClr val="bg1"/>
                </a:solidFill>
                <a:latin typeface="Latin Modern Roman 12" pitchFamily="2" charset="77"/>
              </a:rPr>
              <a:t>Primordial Black Holes</a:t>
            </a:r>
          </a:p>
        </p:txBody>
      </p:sp>
      <p:sp>
        <p:nvSpPr>
          <p:cNvPr id="3" name="Subtitle 2">
            <a:extLst>
              <a:ext uri="{FF2B5EF4-FFF2-40B4-BE49-F238E27FC236}">
                <a16:creationId xmlns:a16="http://schemas.microsoft.com/office/drawing/2014/main" id="{605A8EB3-F45F-204B-B3F9-39B9F5381068}"/>
              </a:ext>
            </a:extLst>
          </p:cNvPr>
          <p:cNvSpPr>
            <a:spLocks noGrp="1"/>
          </p:cNvSpPr>
          <p:nvPr>
            <p:ph type="subTitle" idx="1"/>
          </p:nvPr>
        </p:nvSpPr>
        <p:spPr>
          <a:xfrm>
            <a:off x="1524000" y="4716463"/>
            <a:ext cx="9144000" cy="1655762"/>
          </a:xfrm>
        </p:spPr>
        <p:txBody>
          <a:bodyPr>
            <a:normAutofit/>
          </a:bodyPr>
          <a:lstStyle/>
          <a:p>
            <a:r>
              <a:rPr lang="en-US" sz="3000" dirty="0">
                <a:solidFill>
                  <a:schemeClr val="bg1"/>
                </a:solidFill>
                <a:latin typeface="Latin Modern Roman 12" pitchFamily="2" charset="77"/>
              </a:rPr>
              <a:t>Dustin Nguyen</a:t>
            </a:r>
          </a:p>
        </p:txBody>
      </p:sp>
    </p:spTree>
    <p:extLst>
      <p:ext uri="{BB962C8B-B14F-4D97-AF65-F5344CB8AC3E}">
        <p14:creationId xmlns:p14="http://schemas.microsoft.com/office/powerpoint/2010/main" val="322514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Summary</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a:xfrm>
            <a:off x="838200" y="1825625"/>
            <a:ext cx="10515600" cy="3827030"/>
          </a:xfrm>
        </p:spPr>
        <p:txBody>
          <a:bodyPr>
            <a:normAutofit/>
          </a:bodyPr>
          <a:lstStyle/>
          <a:p>
            <a:endParaRPr lang="en-US" dirty="0">
              <a:solidFill>
                <a:schemeClr val="bg1"/>
              </a:solidFill>
              <a:latin typeface="Latin Modern Roman 12" pitchFamily="2" charset="77"/>
            </a:endParaRPr>
          </a:p>
          <a:p>
            <a:r>
              <a:rPr lang="en-US" dirty="0">
                <a:solidFill>
                  <a:schemeClr val="bg1"/>
                </a:solidFill>
                <a:latin typeface="Latin Modern Roman 12" pitchFamily="2" charset="77"/>
              </a:rPr>
              <a:t>PBHs might be able to explain DM problem</a:t>
            </a:r>
          </a:p>
          <a:p>
            <a:r>
              <a:rPr lang="en-US" dirty="0">
                <a:solidFill>
                  <a:schemeClr val="bg1"/>
                </a:solidFill>
                <a:latin typeface="Latin Modern Roman 12" pitchFamily="2" charset="77"/>
              </a:rPr>
              <a:t>We derived a parametrization for the total neutrino energy spectrum rate from an individual BH</a:t>
            </a:r>
          </a:p>
          <a:p>
            <a:r>
              <a:rPr lang="en-US" dirty="0">
                <a:solidFill>
                  <a:schemeClr val="bg1"/>
                </a:solidFill>
                <a:latin typeface="Latin Modern Roman 12" pitchFamily="2" charset="77"/>
              </a:rPr>
              <a:t>We are working towards getting the expected flux as a function of neutrino energy, which we will then compare to known limits, which will then allow us to possibly constrain PBHs</a:t>
            </a:r>
          </a:p>
        </p:txBody>
      </p:sp>
      <p:sp>
        <p:nvSpPr>
          <p:cNvPr id="4" name="TextBox 3">
            <a:extLst>
              <a:ext uri="{FF2B5EF4-FFF2-40B4-BE49-F238E27FC236}">
                <a16:creationId xmlns:a16="http://schemas.microsoft.com/office/drawing/2014/main" id="{2E151064-03F6-E142-8F17-0F48285441AC}"/>
              </a:ext>
            </a:extLst>
          </p:cNvPr>
          <p:cNvSpPr txBox="1"/>
          <p:nvPr/>
        </p:nvSpPr>
        <p:spPr>
          <a:xfrm>
            <a:off x="1056904" y="5356705"/>
            <a:ext cx="9892145" cy="861774"/>
          </a:xfrm>
          <a:prstGeom prst="rect">
            <a:avLst/>
          </a:prstGeom>
          <a:noFill/>
        </p:spPr>
        <p:txBody>
          <a:bodyPr wrap="square" rtlCol="0">
            <a:spAutoFit/>
          </a:bodyPr>
          <a:lstStyle/>
          <a:p>
            <a:r>
              <a:rPr lang="en-US" sz="2500" dirty="0">
                <a:solidFill>
                  <a:schemeClr val="bg1"/>
                </a:solidFill>
                <a:latin typeface="Latin Modern Roman 12" pitchFamily="2" charset="77"/>
              </a:rPr>
              <a:t>Acknowledgements: Thanks to my advisor, Cecilia Lunardini, for guidance and NASA space grant consortium for funding this project. </a:t>
            </a:r>
          </a:p>
        </p:txBody>
      </p:sp>
    </p:spTree>
    <p:extLst>
      <p:ext uri="{BB962C8B-B14F-4D97-AF65-F5344CB8AC3E}">
        <p14:creationId xmlns:p14="http://schemas.microsoft.com/office/powerpoint/2010/main" val="312727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Motivation</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p:txBody>
          <a:bodyPr>
            <a:normAutofit/>
          </a:bodyPr>
          <a:lstStyle/>
          <a:p>
            <a:r>
              <a:rPr lang="en-US" dirty="0">
                <a:solidFill>
                  <a:schemeClr val="bg1"/>
                </a:solidFill>
                <a:latin typeface="Latin Modern Roman 12" pitchFamily="2" charset="77"/>
              </a:rPr>
              <a:t>The DM problem </a:t>
            </a:r>
            <a:r>
              <a:rPr lang="en-US" i="1" dirty="0">
                <a:solidFill>
                  <a:schemeClr val="bg1"/>
                </a:solidFill>
                <a:latin typeface="Latin Modern Roman 12" pitchFamily="2" charset="77"/>
              </a:rPr>
              <a:t>cannot</a:t>
            </a:r>
            <a:r>
              <a:rPr lang="en-US" dirty="0">
                <a:solidFill>
                  <a:schemeClr val="bg1"/>
                </a:solidFill>
                <a:latin typeface="Latin Modern Roman 12" pitchFamily="2" charset="77"/>
              </a:rPr>
              <a:t> be explained by stellar, IMBH, and SMBH populations</a:t>
            </a:r>
          </a:p>
          <a:p>
            <a:r>
              <a:rPr lang="en-US" dirty="0">
                <a:solidFill>
                  <a:schemeClr val="bg1"/>
                </a:solidFill>
                <a:latin typeface="Latin Modern Roman 12" pitchFamily="2" charset="77"/>
              </a:rPr>
              <a:t>BHs formed in the early universe can span a wide mass range. These BHs are termed primordial.</a:t>
            </a:r>
          </a:p>
          <a:p>
            <a:r>
              <a:rPr lang="en-US" dirty="0">
                <a:solidFill>
                  <a:schemeClr val="bg1"/>
                </a:solidFill>
                <a:latin typeface="Latin Modern Roman 12" pitchFamily="2" charset="77"/>
              </a:rPr>
              <a:t>We perform analytical and numerical calculations of these BHs, if they were the DM, in the milky way and try to constrain PBH density to CDM density using deduced flux calculations from new neutrino observatories. </a:t>
            </a:r>
          </a:p>
        </p:txBody>
      </p:sp>
    </p:spTree>
    <p:extLst>
      <p:ext uri="{BB962C8B-B14F-4D97-AF65-F5344CB8AC3E}">
        <p14:creationId xmlns:p14="http://schemas.microsoft.com/office/powerpoint/2010/main" val="370870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Hawking Radiation</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p:txBody>
          <a:bodyPr>
            <a:normAutofit/>
          </a:bodyPr>
          <a:lstStyle/>
          <a:p>
            <a:r>
              <a:rPr lang="en-US" dirty="0">
                <a:solidFill>
                  <a:schemeClr val="bg1"/>
                </a:solidFill>
                <a:latin typeface="Latin Modern Roman 12" pitchFamily="2" charset="77"/>
              </a:rPr>
              <a:t>An uncharged non-rotating BH emits particles, within energies </a:t>
            </a:r>
            <a:r>
              <a:rPr lang="en-US" i="1" dirty="0" err="1">
                <a:solidFill>
                  <a:schemeClr val="bg1"/>
                </a:solidFill>
                <a:latin typeface="Latin Modern Roman 12" pitchFamily="2" charset="77"/>
              </a:rPr>
              <a:t>Q+dQ</a:t>
            </a:r>
            <a:r>
              <a:rPr lang="en-US" dirty="0">
                <a:solidFill>
                  <a:schemeClr val="bg1"/>
                </a:solidFill>
                <a:latin typeface="Latin Modern Roman 12" pitchFamily="2" charset="77"/>
              </a:rPr>
              <a:t>, per degree of freedom, at a rate</a:t>
            </a:r>
          </a:p>
          <a:p>
            <a:endParaRPr lang="en-US" dirty="0">
              <a:solidFill>
                <a:schemeClr val="bg1"/>
              </a:solidFill>
              <a:latin typeface="Latin Modern Roman 12" pitchFamily="2" charset="77"/>
            </a:endParaRPr>
          </a:p>
          <a:p>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endParaRPr lang="en-US" dirty="0">
              <a:solidFill>
                <a:schemeClr val="bg1"/>
              </a:solidFill>
              <a:latin typeface="Latin Modern Roman 12" pitchFamily="2" charset="77"/>
            </a:endParaRPr>
          </a:p>
        </p:txBody>
      </p:sp>
      <p:pic>
        <p:nvPicPr>
          <p:cNvPr id="4" name="Picture 3">
            <a:extLst>
              <a:ext uri="{FF2B5EF4-FFF2-40B4-BE49-F238E27FC236}">
                <a16:creationId xmlns:a16="http://schemas.microsoft.com/office/drawing/2014/main" id="{A483B772-49E8-F846-AF2E-17764CF6238A}"/>
              </a:ext>
            </a:extLst>
          </p:cNvPr>
          <p:cNvPicPr>
            <a:picLocks noChangeAspect="1"/>
          </p:cNvPicPr>
          <p:nvPr/>
        </p:nvPicPr>
        <p:blipFill>
          <a:blip r:embed="rId2"/>
          <a:stretch>
            <a:fillRect/>
          </a:stretch>
        </p:blipFill>
        <p:spPr>
          <a:xfrm>
            <a:off x="3037324" y="2834670"/>
            <a:ext cx="6117351" cy="689279"/>
          </a:xfrm>
          <a:prstGeom prst="rect">
            <a:avLst/>
          </a:prstGeom>
        </p:spPr>
      </p:pic>
      <p:pic>
        <p:nvPicPr>
          <p:cNvPr id="6" name="Picture 5">
            <a:extLst>
              <a:ext uri="{FF2B5EF4-FFF2-40B4-BE49-F238E27FC236}">
                <a16:creationId xmlns:a16="http://schemas.microsoft.com/office/drawing/2014/main" id="{42496363-DF75-CD42-8EAD-3029DA79A560}"/>
              </a:ext>
            </a:extLst>
          </p:cNvPr>
          <p:cNvPicPr>
            <a:picLocks noChangeAspect="1"/>
          </p:cNvPicPr>
          <p:nvPr/>
        </p:nvPicPr>
        <p:blipFill>
          <a:blip r:embed="rId3"/>
          <a:stretch>
            <a:fillRect/>
          </a:stretch>
        </p:blipFill>
        <p:spPr>
          <a:xfrm>
            <a:off x="6849610" y="3636368"/>
            <a:ext cx="3264317" cy="3120831"/>
          </a:xfrm>
          <a:prstGeom prst="rect">
            <a:avLst/>
          </a:prstGeom>
        </p:spPr>
      </p:pic>
      <p:pic>
        <p:nvPicPr>
          <p:cNvPr id="8" name="Picture 7">
            <a:extLst>
              <a:ext uri="{FF2B5EF4-FFF2-40B4-BE49-F238E27FC236}">
                <a16:creationId xmlns:a16="http://schemas.microsoft.com/office/drawing/2014/main" id="{4A2771E7-C8DE-9643-BE3F-B0634A9C0490}"/>
              </a:ext>
            </a:extLst>
          </p:cNvPr>
          <p:cNvPicPr>
            <a:picLocks noChangeAspect="1"/>
          </p:cNvPicPr>
          <p:nvPr/>
        </p:nvPicPr>
        <p:blipFill>
          <a:blip r:embed="rId4"/>
          <a:stretch>
            <a:fillRect/>
          </a:stretch>
        </p:blipFill>
        <p:spPr>
          <a:xfrm>
            <a:off x="838200" y="3702637"/>
            <a:ext cx="1677212" cy="657730"/>
          </a:xfrm>
          <a:prstGeom prst="rect">
            <a:avLst/>
          </a:prstGeom>
        </p:spPr>
      </p:pic>
      <p:pic>
        <p:nvPicPr>
          <p:cNvPr id="9" name="Picture 8">
            <a:extLst>
              <a:ext uri="{FF2B5EF4-FFF2-40B4-BE49-F238E27FC236}">
                <a16:creationId xmlns:a16="http://schemas.microsoft.com/office/drawing/2014/main" id="{F4ABF15C-E8E2-7A47-8DDA-38E3269CEC0A}"/>
              </a:ext>
            </a:extLst>
          </p:cNvPr>
          <p:cNvPicPr>
            <a:picLocks noChangeAspect="1"/>
          </p:cNvPicPr>
          <p:nvPr/>
        </p:nvPicPr>
        <p:blipFill>
          <a:blip r:embed="rId5"/>
          <a:stretch>
            <a:fillRect/>
          </a:stretch>
        </p:blipFill>
        <p:spPr>
          <a:xfrm>
            <a:off x="546141" y="4495304"/>
            <a:ext cx="2261329" cy="777332"/>
          </a:xfrm>
          <a:prstGeom prst="rect">
            <a:avLst/>
          </a:prstGeom>
        </p:spPr>
      </p:pic>
      <p:pic>
        <p:nvPicPr>
          <p:cNvPr id="11" name="Picture 10">
            <a:extLst>
              <a:ext uri="{FF2B5EF4-FFF2-40B4-BE49-F238E27FC236}">
                <a16:creationId xmlns:a16="http://schemas.microsoft.com/office/drawing/2014/main" id="{64401F97-109E-4940-80E9-FCECCAFDFFF1}"/>
              </a:ext>
            </a:extLst>
          </p:cNvPr>
          <p:cNvPicPr>
            <a:picLocks noChangeAspect="1"/>
          </p:cNvPicPr>
          <p:nvPr/>
        </p:nvPicPr>
        <p:blipFill>
          <a:blip r:embed="rId6"/>
          <a:stretch>
            <a:fillRect/>
          </a:stretch>
        </p:blipFill>
        <p:spPr>
          <a:xfrm>
            <a:off x="3821895" y="3636369"/>
            <a:ext cx="2839740" cy="3120831"/>
          </a:xfrm>
          <a:prstGeom prst="rect">
            <a:avLst/>
          </a:prstGeom>
        </p:spPr>
      </p:pic>
      <p:sp>
        <p:nvSpPr>
          <p:cNvPr id="12" name="TextBox 11">
            <a:extLst>
              <a:ext uri="{FF2B5EF4-FFF2-40B4-BE49-F238E27FC236}">
                <a16:creationId xmlns:a16="http://schemas.microsoft.com/office/drawing/2014/main" id="{86621062-DDCC-2B49-B919-84B1AE67E723}"/>
              </a:ext>
            </a:extLst>
          </p:cNvPr>
          <p:cNvSpPr txBox="1"/>
          <p:nvPr/>
        </p:nvSpPr>
        <p:spPr>
          <a:xfrm>
            <a:off x="1173964" y="6193628"/>
            <a:ext cx="2624571" cy="646331"/>
          </a:xfrm>
          <a:prstGeom prst="rect">
            <a:avLst/>
          </a:prstGeom>
          <a:noFill/>
        </p:spPr>
        <p:txBody>
          <a:bodyPr wrap="square" rtlCol="0">
            <a:spAutoFit/>
          </a:bodyPr>
          <a:lstStyle/>
          <a:p>
            <a:r>
              <a:rPr lang="en-US" dirty="0">
                <a:solidFill>
                  <a:schemeClr val="bg1"/>
                </a:solidFill>
              </a:rPr>
              <a:t>Replicated as in (</a:t>
            </a:r>
            <a:r>
              <a:rPr lang="en-US" dirty="0" err="1">
                <a:solidFill>
                  <a:schemeClr val="bg1"/>
                </a:solidFill>
              </a:rPr>
              <a:t>Bugaev</a:t>
            </a:r>
            <a:r>
              <a:rPr lang="en-US" dirty="0">
                <a:solidFill>
                  <a:schemeClr val="bg1"/>
                </a:solidFill>
              </a:rPr>
              <a:t> et al 2000).</a:t>
            </a:r>
          </a:p>
        </p:txBody>
      </p:sp>
    </p:spTree>
    <p:extLst>
      <p:ext uri="{BB962C8B-B14F-4D97-AF65-F5344CB8AC3E}">
        <p14:creationId xmlns:p14="http://schemas.microsoft.com/office/powerpoint/2010/main" val="419748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Neutrino Channels</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p:txBody>
          <a:bodyPr>
            <a:normAutofit fontScale="92500" lnSpcReduction="20000"/>
          </a:bodyPr>
          <a:lstStyle/>
          <a:p>
            <a:r>
              <a:rPr lang="en-US" dirty="0">
                <a:solidFill>
                  <a:schemeClr val="bg1"/>
                </a:solidFill>
                <a:latin typeface="Latin Modern Roman 12" pitchFamily="2" charset="77"/>
              </a:rPr>
              <a:t>Hadronization of quarks and gluons into mesons</a:t>
            </a:r>
          </a:p>
          <a:p>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r>
              <a:rPr lang="en-US" dirty="0">
                <a:solidFill>
                  <a:schemeClr val="bg1"/>
                </a:solidFill>
                <a:latin typeface="Latin Modern Roman 12" pitchFamily="2" charset="77"/>
              </a:rPr>
              <a:t>Charged pion decay</a:t>
            </a:r>
          </a:p>
          <a:p>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r>
              <a:rPr lang="en-US" dirty="0">
                <a:solidFill>
                  <a:schemeClr val="bg1"/>
                </a:solidFill>
                <a:latin typeface="Latin Modern Roman 12" pitchFamily="2" charset="77"/>
              </a:rPr>
              <a:t>Charged muon decay</a:t>
            </a:r>
          </a:p>
          <a:p>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r>
              <a:rPr lang="en-US" dirty="0">
                <a:solidFill>
                  <a:schemeClr val="bg1"/>
                </a:solidFill>
                <a:latin typeface="Latin Modern Roman 12" pitchFamily="2" charset="77"/>
              </a:rPr>
              <a:t>Directly emitted neutrinos</a:t>
            </a:r>
          </a:p>
        </p:txBody>
      </p:sp>
      <p:pic>
        <p:nvPicPr>
          <p:cNvPr id="4" name="Picture 3">
            <a:extLst>
              <a:ext uri="{FF2B5EF4-FFF2-40B4-BE49-F238E27FC236}">
                <a16:creationId xmlns:a16="http://schemas.microsoft.com/office/drawing/2014/main" id="{09111F1E-08A3-B24B-B392-BE31BCC8429C}"/>
              </a:ext>
            </a:extLst>
          </p:cNvPr>
          <p:cNvPicPr>
            <a:picLocks noChangeAspect="1"/>
          </p:cNvPicPr>
          <p:nvPr/>
        </p:nvPicPr>
        <p:blipFill>
          <a:blip r:embed="rId2"/>
          <a:stretch>
            <a:fillRect/>
          </a:stretch>
        </p:blipFill>
        <p:spPr>
          <a:xfrm>
            <a:off x="5642269" y="2330414"/>
            <a:ext cx="1444331" cy="262605"/>
          </a:xfrm>
          <a:prstGeom prst="rect">
            <a:avLst/>
          </a:prstGeom>
        </p:spPr>
      </p:pic>
      <p:pic>
        <p:nvPicPr>
          <p:cNvPr id="6" name="Picture 5">
            <a:extLst>
              <a:ext uri="{FF2B5EF4-FFF2-40B4-BE49-F238E27FC236}">
                <a16:creationId xmlns:a16="http://schemas.microsoft.com/office/drawing/2014/main" id="{FA268C3B-D0C5-F443-8F96-35E9788448EA}"/>
              </a:ext>
            </a:extLst>
          </p:cNvPr>
          <p:cNvPicPr>
            <a:picLocks noChangeAspect="1"/>
          </p:cNvPicPr>
          <p:nvPr/>
        </p:nvPicPr>
        <p:blipFill>
          <a:blip r:embed="rId3"/>
          <a:stretch>
            <a:fillRect/>
          </a:stretch>
        </p:blipFill>
        <p:spPr>
          <a:xfrm>
            <a:off x="5087097" y="4518212"/>
            <a:ext cx="2563318" cy="772765"/>
          </a:xfrm>
          <a:prstGeom prst="rect">
            <a:avLst/>
          </a:prstGeom>
        </p:spPr>
      </p:pic>
      <p:pic>
        <p:nvPicPr>
          <p:cNvPr id="7" name="Picture 6">
            <a:extLst>
              <a:ext uri="{FF2B5EF4-FFF2-40B4-BE49-F238E27FC236}">
                <a16:creationId xmlns:a16="http://schemas.microsoft.com/office/drawing/2014/main" id="{A8BBDF58-2376-D145-BBC9-82072885A140}"/>
              </a:ext>
            </a:extLst>
          </p:cNvPr>
          <p:cNvPicPr>
            <a:picLocks noChangeAspect="1"/>
          </p:cNvPicPr>
          <p:nvPr/>
        </p:nvPicPr>
        <p:blipFill>
          <a:blip r:embed="rId4"/>
          <a:stretch>
            <a:fillRect/>
          </a:stretch>
        </p:blipFill>
        <p:spPr>
          <a:xfrm>
            <a:off x="4804855" y="5970507"/>
            <a:ext cx="3157885" cy="341393"/>
          </a:xfrm>
          <a:prstGeom prst="rect">
            <a:avLst/>
          </a:prstGeom>
        </p:spPr>
      </p:pic>
      <p:pic>
        <p:nvPicPr>
          <p:cNvPr id="9" name="Picture 8">
            <a:extLst>
              <a:ext uri="{FF2B5EF4-FFF2-40B4-BE49-F238E27FC236}">
                <a16:creationId xmlns:a16="http://schemas.microsoft.com/office/drawing/2014/main" id="{5E9345EB-A4C4-0C4A-BE6C-980937C9B036}"/>
              </a:ext>
            </a:extLst>
          </p:cNvPr>
          <p:cNvPicPr>
            <a:picLocks noChangeAspect="1"/>
          </p:cNvPicPr>
          <p:nvPr/>
        </p:nvPicPr>
        <p:blipFill>
          <a:blip r:embed="rId5"/>
          <a:stretch>
            <a:fillRect/>
          </a:stretch>
        </p:blipFill>
        <p:spPr>
          <a:xfrm>
            <a:off x="9426442" y="2716780"/>
            <a:ext cx="2140857" cy="1284514"/>
          </a:xfrm>
          <a:prstGeom prst="rect">
            <a:avLst/>
          </a:prstGeom>
        </p:spPr>
      </p:pic>
      <p:pic>
        <p:nvPicPr>
          <p:cNvPr id="10" name="Picture 9">
            <a:extLst>
              <a:ext uri="{FF2B5EF4-FFF2-40B4-BE49-F238E27FC236}">
                <a16:creationId xmlns:a16="http://schemas.microsoft.com/office/drawing/2014/main" id="{2D91EE61-EA8D-4845-849C-34828CC3DA48}"/>
              </a:ext>
            </a:extLst>
          </p:cNvPr>
          <p:cNvPicPr>
            <a:picLocks noChangeAspect="1"/>
          </p:cNvPicPr>
          <p:nvPr/>
        </p:nvPicPr>
        <p:blipFill>
          <a:blip r:embed="rId6"/>
          <a:stretch>
            <a:fillRect/>
          </a:stretch>
        </p:blipFill>
        <p:spPr>
          <a:xfrm>
            <a:off x="9426442" y="4518212"/>
            <a:ext cx="2140857" cy="1323439"/>
          </a:xfrm>
          <a:prstGeom prst="rect">
            <a:avLst/>
          </a:prstGeom>
        </p:spPr>
      </p:pic>
      <p:pic>
        <p:nvPicPr>
          <p:cNvPr id="11" name="Picture 10">
            <a:extLst>
              <a:ext uri="{FF2B5EF4-FFF2-40B4-BE49-F238E27FC236}">
                <a16:creationId xmlns:a16="http://schemas.microsoft.com/office/drawing/2014/main" id="{83BDA390-990A-9540-A28E-C97EC53294FC}"/>
              </a:ext>
            </a:extLst>
          </p:cNvPr>
          <p:cNvPicPr>
            <a:picLocks noChangeAspect="1"/>
          </p:cNvPicPr>
          <p:nvPr/>
        </p:nvPicPr>
        <p:blipFill>
          <a:blip r:embed="rId7"/>
          <a:stretch>
            <a:fillRect/>
          </a:stretch>
        </p:blipFill>
        <p:spPr>
          <a:xfrm>
            <a:off x="5426368" y="3272549"/>
            <a:ext cx="1882481" cy="836658"/>
          </a:xfrm>
          <a:prstGeom prst="rect">
            <a:avLst/>
          </a:prstGeom>
        </p:spPr>
      </p:pic>
    </p:spTree>
    <p:extLst>
      <p:ext uri="{BB962C8B-B14F-4D97-AF65-F5344CB8AC3E}">
        <p14:creationId xmlns:p14="http://schemas.microsoft.com/office/powerpoint/2010/main" val="22189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91D17E-DB3A-0D44-8AB1-A27EE2B6C01D}"/>
              </a:ext>
            </a:extLst>
          </p:cNvPr>
          <p:cNvPicPr>
            <a:picLocks noChangeAspect="1"/>
          </p:cNvPicPr>
          <p:nvPr/>
        </p:nvPicPr>
        <p:blipFill>
          <a:blip r:embed="rId2"/>
          <a:stretch>
            <a:fillRect/>
          </a:stretch>
        </p:blipFill>
        <p:spPr>
          <a:xfrm>
            <a:off x="381700" y="268358"/>
            <a:ext cx="5157089" cy="402598"/>
          </a:xfrm>
          <a:prstGeom prst="rect">
            <a:avLst/>
          </a:prstGeom>
        </p:spPr>
      </p:pic>
      <p:pic>
        <p:nvPicPr>
          <p:cNvPr id="10" name="Picture 9">
            <a:extLst>
              <a:ext uri="{FF2B5EF4-FFF2-40B4-BE49-F238E27FC236}">
                <a16:creationId xmlns:a16="http://schemas.microsoft.com/office/drawing/2014/main" id="{9ED1E947-2380-0846-AE00-E27E3AC167A3}"/>
              </a:ext>
            </a:extLst>
          </p:cNvPr>
          <p:cNvPicPr>
            <a:picLocks noChangeAspect="1"/>
          </p:cNvPicPr>
          <p:nvPr/>
        </p:nvPicPr>
        <p:blipFill>
          <a:blip r:embed="rId3"/>
          <a:stretch>
            <a:fillRect/>
          </a:stretch>
        </p:blipFill>
        <p:spPr>
          <a:xfrm>
            <a:off x="130685" y="833560"/>
            <a:ext cx="6095656" cy="486679"/>
          </a:xfrm>
          <a:prstGeom prst="rect">
            <a:avLst/>
          </a:prstGeom>
        </p:spPr>
      </p:pic>
      <p:pic>
        <p:nvPicPr>
          <p:cNvPr id="11" name="Picture 10">
            <a:extLst>
              <a:ext uri="{FF2B5EF4-FFF2-40B4-BE49-F238E27FC236}">
                <a16:creationId xmlns:a16="http://schemas.microsoft.com/office/drawing/2014/main" id="{0BFA880C-322E-054F-B30B-C3750CEE0914}"/>
              </a:ext>
            </a:extLst>
          </p:cNvPr>
          <p:cNvPicPr>
            <a:picLocks noChangeAspect="1"/>
          </p:cNvPicPr>
          <p:nvPr/>
        </p:nvPicPr>
        <p:blipFill>
          <a:blip r:embed="rId4"/>
          <a:stretch>
            <a:fillRect/>
          </a:stretch>
        </p:blipFill>
        <p:spPr>
          <a:xfrm>
            <a:off x="6286036" y="794746"/>
            <a:ext cx="5877910" cy="500875"/>
          </a:xfrm>
          <a:prstGeom prst="rect">
            <a:avLst/>
          </a:prstGeom>
        </p:spPr>
      </p:pic>
      <p:pic>
        <p:nvPicPr>
          <p:cNvPr id="12" name="Picture 11">
            <a:extLst>
              <a:ext uri="{FF2B5EF4-FFF2-40B4-BE49-F238E27FC236}">
                <a16:creationId xmlns:a16="http://schemas.microsoft.com/office/drawing/2014/main" id="{62F3D0E2-CC51-0E41-8444-778B2D08D134}"/>
              </a:ext>
            </a:extLst>
          </p:cNvPr>
          <p:cNvPicPr>
            <a:picLocks noChangeAspect="1"/>
          </p:cNvPicPr>
          <p:nvPr/>
        </p:nvPicPr>
        <p:blipFill>
          <a:blip r:embed="rId5"/>
          <a:stretch>
            <a:fillRect/>
          </a:stretch>
        </p:blipFill>
        <p:spPr>
          <a:xfrm>
            <a:off x="3568338" y="2182158"/>
            <a:ext cx="4175166" cy="735853"/>
          </a:xfrm>
          <a:prstGeom prst="rect">
            <a:avLst/>
          </a:prstGeom>
        </p:spPr>
      </p:pic>
      <p:pic>
        <p:nvPicPr>
          <p:cNvPr id="13" name="Picture 12">
            <a:extLst>
              <a:ext uri="{FF2B5EF4-FFF2-40B4-BE49-F238E27FC236}">
                <a16:creationId xmlns:a16="http://schemas.microsoft.com/office/drawing/2014/main" id="{F381690C-4233-AC4F-8C6D-7B752EEA5074}"/>
              </a:ext>
            </a:extLst>
          </p:cNvPr>
          <p:cNvPicPr>
            <a:picLocks noChangeAspect="1"/>
          </p:cNvPicPr>
          <p:nvPr/>
        </p:nvPicPr>
        <p:blipFill>
          <a:blip r:embed="rId6"/>
          <a:stretch>
            <a:fillRect/>
          </a:stretch>
        </p:blipFill>
        <p:spPr>
          <a:xfrm>
            <a:off x="1609790" y="1567838"/>
            <a:ext cx="8092263" cy="45719"/>
          </a:xfrm>
          <a:prstGeom prst="rect">
            <a:avLst/>
          </a:prstGeom>
        </p:spPr>
      </p:pic>
      <p:pic>
        <p:nvPicPr>
          <p:cNvPr id="16" name="Picture 15">
            <a:extLst>
              <a:ext uri="{FF2B5EF4-FFF2-40B4-BE49-F238E27FC236}">
                <a16:creationId xmlns:a16="http://schemas.microsoft.com/office/drawing/2014/main" id="{11660D72-DF2D-1346-95A8-A8B148E0E59B}"/>
              </a:ext>
            </a:extLst>
          </p:cNvPr>
          <p:cNvPicPr>
            <a:picLocks noChangeAspect="1"/>
          </p:cNvPicPr>
          <p:nvPr/>
        </p:nvPicPr>
        <p:blipFill>
          <a:blip r:embed="rId7"/>
          <a:stretch>
            <a:fillRect/>
          </a:stretch>
        </p:blipFill>
        <p:spPr>
          <a:xfrm>
            <a:off x="1004565" y="4418054"/>
            <a:ext cx="840838" cy="538136"/>
          </a:xfrm>
          <a:prstGeom prst="rect">
            <a:avLst/>
          </a:prstGeom>
        </p:spPr>
      </p:pic>
      <p:pic>
        <p:nvPicPr>
          <p:cNvPr id="18" name="Picture 17">
            <a:extLst>
              <a:ext uri="{FF2B5EF4-FFF2-40B4-BE49-F238E27FC236}">
                <a16:creationId xmlns:a16="http://schemas.microsoft.com/office/drawing/2014/main" id="{5A13C47C-B292-CC46-BD4B-7A42153E89B7}"/>
              </a:ext>
            </a:extLst>
          </p:cNvPr>
          <p:cNvPicPr>
            <a:picLocks noChangeAspect="1"/>
          </p:cNvPicPr>
          <p:nvPr/>
        </p:nvPicPr>
        <p:blipFill>
          <a:blip r:embed="rId8"/>
          <a:stretch>
            <a:fillRect/>
          </a:stretch>
        </p:blipFill>
        <p:spPr>
          <a:xfrm>
            <a:off x="569052" y="5207430"/>
            <a:ext cx="3099627" cy="524315"/>
          </a:xfrm>
          <a:prstGeom prst="rect">
            <a:avLst/>
          </a:prstGeom>
        </p:spPr>
      </p:pic>
      <p:pic>
        <p:nvPicPr>
          <p:cNvPr id="20" name="Picture 19">
            <a:extLst>
              <a:ext uri="{FF2B5EF4-FFF2-40B4-BE49-F238E27FC236}">
                <a16:creationId xmlns:a16="http://schemas.microsoft.com/office/drawing/2014/main" id="{99F0A2D3-DA7F-8448-9730-95A0D8A1FD64}"/>
              </a:ext>
            </a:extLst>
          </p:cNvPr>
          <p:cNvPicPr>
            <a:picLocks noChangeAspect="1"/>
          </p:cNvPicPr>
          <p:nvPr/>
        </p:nvPicPr>
        <p:blipFill>
          <a:blip r:embed="rId9"/>
          <a:stretch>
            <a:fillRect/>
          </a:stretch>
        </p:blipFill>
        <p:spPr>
          <a:xfrm>
            <a:off x="187663" y="3557214"/>
            <a:ext cx="5981700" cy="609600"/>
          </a:xfrm>
          <a:prstGeom prst="rect">
            <a:avLst/>
          </a:prstGeom>
        </p:spPr>
      </p:pic>
      <p:pic>
        <p:nvPicPr>
          <p:cNvPr id="22" name="Picture 21">
            <a:extLst>
              <a:ext uri="{FF2B5EF4-FFF2-40B4-BE49-F238E27FC236}">
                <a16:creationId xmlns:a16="http://schemas.microsoft.com/office/drawing/2014/main" id="{95ED00D5-3A09-3045-B05C-0C1CED75160C}"/>
              </a:ext>
            </a:extLst>
          </p:cNvPr>
          <p:cNvPicPr>
            <a:picLocks noChangeAspect="1"/>
          </p:cNvPicPr>
          <p:nvPr/>
        </p:nvPicPr>
        <p:blipFill>
          <a:blip r:embed="rId10"/>
          <a:stretch>
            <a:fillRect/>
          </a:stretch>
        </p:blipFill>
        <p:spPr>
          <a:xfrm>
            <a:off x="6354872" y="3065720"/>
            <a:ext cx="5740237" cy="3143250"/>
          </a:xfrm>
          <a:prstGeom prst="rect">
            <a:avLst/>
          </a:prstGeom>
        </p:spPr>
      </p:pic>
      <p:pic>
        <p:nvPicPr>
          <p:cNvPr id="23" name="Picture 22">
            <a:extLst>
              <a:ext uri="{FF2B5EF4-FFF2-40B4-BE49-F238E27FC236}">
                <a16:creationId xmlns:a16="http://schemas.microsoft.com/office/drawing/2014/main" id="{310DCA9A-B604-B145-AA2A-808E1CE85E1D}"/>
              </a:ext>
            </a:extLst>
          </p:cNvPr>
          <p:cNvPicPr>
            <a:picLocks noChangeAspect="1"/>
          </p:cNvPicPr>
          <p:nvPr/>
        </p:nvPicPr>
        <p:blipFill>
          <a:blip r:embed="rId11"/>
          <a:stretch>
            <a:fillRect/>
          </a:stretch>
        </p:blipFill>
        <p:spPr>
          <a:xfrm>
            <a:off x="6915231" y="6259735"/>
            <a:ext cx="4813300" cy="558800"/>
          </a:xfrm>
          <a:prstGeom prst="rect">
            <a:avLst/>
          </a:prstGeom>
        </p:spPr>
      </p:pic>
    </p:spTree>
    <p:extLst>
      <p:ext uri="{BB962C8B-B14F-4D97-AF65-F5344CB8AC3E}">
        <p14:creationId xmlns:p14="http://schemas.microsoft.com/office/powerpoint/2010/main" val="80059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Parametrization</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a:xfrm>
            <a:off x="324677" y="1288912"/>
            <a:ext cx="4807226" cy="4351338"/>
          </a:xfrm>
        </p:spPr>
        <p:txBody>
          <a:bodyPr>
            <a:normAutofit/>
          </a:bodyPr>
          <a:lstStyle/>
          <a:p>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pPr marL="0" indent="0">
              <a:buNone/>
            </a:pPr>
            <a:endParaRPr lang="en-US" dirty="0">
              <a:solidFill>
                <a:schemeClr val="bg1"/>
              </a:solidFill>
              <a:latin typeface="Latin Modern Roman 12" pitchFamily="2" charset="77"/>
            </a:endParaRPr>
          </a:p>
          <a:p>
            <a:pPr marL="0" indent="0">
              <a:buNone/>
            </a:pPr>
            <a:r>
              <a:rPr lang="en-US" dirty="0">
                <a:solidFill>
                  <a:schemeClr val="bg1"/>
                </a:solidFill>
                <a:latin typeface="Latin Modern Roman 12" pitchFamily="2" charset="77"/>
              </a:rPr>
              <a:t>Recover </a:t>
            </a:r>
            <a:r>
              <a:rPr lang="en-US" i="1" dirty="0">
                <a:solidFill>
                  <a:schemeClr val="bg1"/>
                </a:solidFill>
                <a:latin typeface="Latin Modern Roman 12" pitchFamily="2" charset="77"/>
              </a:rPr>
              <a:t>Q/</a:t>
            </a:r>
            <a:r>
              <a:rPr lang="en-US" i="1" dirty="0" err="1">
                <a:solidFill>
                  <a:schemeClr val="bg1"/>
                </a:solidFill>
                <a:latin typeface="Latin Modern Roman 12" pitchFamily="2" charset="77"/>
              </a:rPr>
              <a:t>kT</a:t>
            </a:r>
            <a:endParaRPr lang="en-US" i="1" dirty="0">
              <a:solidFill>
                <a:schemeClr val="bg1"/>
              </a:solidFill>
              <a:latin typeface="Latin Modern Roman 12" pitchFamily="2" charset="77"/>
            </a:endParaRPr>
          </a:p>
          <a:p>
            <a:pPr marL="0" indent="0">
              <a:buNone/>
            </a:pPr>
            <a:r>
              <a:rPr lang="en-US" dirty="0">
                <a:solidFill>
                  <a:schemeClr val="bg1"/>
                </a:solidFill>
                <a:latin typeface="Latin Modern Roman 12" pitchFamily="2" charset="77"/>
              </a:rPr>
              <a:t>Introduce time dependency</a:t>
            </a:r>
          </a:p>
        </p:txBody>
      </p:sp>
      <p:pic>
        <p:nvPicPr>
          <p:cNvPr id="4" name="Picture 3">
            <a:extLst>
              <a:ext uri="{FF2B5EF4-FFF2-40B4-BE49-F238E27FC236}">
                <a16:creationId xmlns:a16="http://schemas.microsoft.com/office/drawing/2014/main" id="{D48722D2-3D56-8A4E-8E85-418D8D086A6F}"/>
              </a:ext>
            </a:extLst>
          </p:cNvPr>
          <p:cNvPicPr>
            <a:picLocks noChangeAspect="1"/>
          </p:cNvPicPr>
          <p:nvPr/>
        </p:nvPicPr>
        <p:blipFill>
          <a:blip r:embed="rId2"/>
          <a:stretch>
            <a:fillRect/>
          </a:stretch>
        </p:blipFill>
        <p:spPr>
          <a:xfrm>
            <a:off x="3702928" y="2721480"/>
            <a:ext cx="1077994" cy="650219"/>
          </a:xfrm>
          <a:prstGeom prst="rect">
            <a:avLst/>
          </a:prstGeom>
        </p:spPr>
      </p:pic>
      <p:pic>
        <p:nvPicPr>
          <p:cNvPr id="5" name="Picture 4">
            <a:extLst>
              <a:ext uri="{FF2B5EF4-FFF2-40B4-BE49-F238E27FC236}">
                <a16:creationId xmlns:a16="http://schemas.microsoft.com/office/drawing/2014/main" id="{7E9B4856-C8EF-8444-B8E3-004E38CBDF90}"/>
              </a:ext>
            </a:extLst>
          </p:cNvPr>
          <p:cNvPicPr>
            <a:picLocks noChangeAspect="1"/>
          </p:cNvPicPr>
          <p:nvPr/>
        </p:nvPicPr>
        <p:blipFill>
          <a:blip r:embed="rId3"/>
          <a:stretch>
            <a:fillRect/>
          </a:stretch>
        </p:blipFill>
        <p:spPr>
          <a:xfrm>
            <a:off x="605025" y="4069979"/>
            <a:ext cx="2095500" cy="508000"/>
          </a:xfrm>
          <a:prstGeom prst="rect">
            <a:avLst/>
          </a:prstGeom>
        </p:spPr>
      </p:pic>
      <p:pic>
        <p:nvPicPr>
          <p:cNvPr id="7" name="Picture 6">
            <a:extLst>
              <a:ext uri="{FF2B5EF4-FFF2-40B4-BE49-F238E27FC236}">
                <a16:creationId xmlns:a16="http://schemas.microsoft.com/office/drawing/2014/main" id="{FEE8ED7A-1518-1347-BB66-82ACC138D930}"/>
              </a:ext>
            </a:extLst>
          </p:cNvPr>
          <p:cNvPicPr>
            <a:picLocks noChangeAspect="1"/>
          </p:cNvPicPr>
          <p:nvPr/>
        </p:nvPicPr>
        <p:blipFill>
          <a:blip r:embed="rId4"/>
          <a:stretch>
            <a:fillRect/>
          </a:stretch>
        </p:blipFill>
        <p:spPr>
          <a:xfrm>
            <a:off x="3668487" y="4095379"/>
            <a:ext cx="1435100" cy="482600"/>
          </a:xfrm>
          <a:prstGeom prst="rect">
            <a:avLst/>
          </a:prstGeom>
        </p:spPr>
      </p:pic>
      <p:pic>
        <p:nvPicPr>
          <p:cNvPr id="8" name="Picture 7">
            <a:extLst>
              <a:ext uri="{FF2B5EF4-FFF2-40B4-BE49-F238E27FC236}">
                <a16:creationId xmlns:a16="http://schemas.microsoft.com/office/drawing/2014/main" id="{4A7335A1-79B5-1A4A-A5EC-02919162E4D8}"/>
              </a:ext>
            </a:extLst>
          </p:cNvPr>
          <p:cNvPicPr>
            <a:picLocks noChangeAspect="1"/>
          </p:cNvPicPr>
          <p:nvPr/>
        </p:nvPicPr>
        <p:blipFill>
          <a:blip r:embed="rId5"/>
          <a:stretch>
            <a:fillRect/>
          </a:stretch>
        </p:blipFill>
        <p:spPr>
          <a:xfrm>
            <a:off x="3954237" y="4988464"/>
            <a:ext cx="863600" cy="241300"/>
          </a:xfrm>
          <a:prstGeom prst="rect">
            <a:avLst/>
          </a:prstGeom>
        </p:spPr>
      </p:pic>
      <p:pic>
        <p:nvPicPr>
          <p:cNvPr id="9" name="Picture 8">
            <a:extLst>
              <a:ext uri="{FF2B5EF4-FFF2-40B4-BE49-F238E27FC236}">
                <a16:creationId xmlns:a16="http://schemas.microsoft.com/office/drawing/2014/main" id="{AC8BC322-E7F1-D841-A286-2A7FB6A4FF16}"/>
              </a:ext>
            </a:extLst>
          </p:cNvPr>
          <p:cNvPicPr>
            <a:picLocks noChangeAspect="1"/>
          </p:cNvPicPr>
          <p:nvPr/>
        </p:nvPicPr>
        <p:blipFill>
          <a:blip r:embed="rId6"/>
          <a:stretch>
            <a:fillRect/>
          </a:stretch>
        </p:blipFill>
        <p:spPr>
          <a:xfrm>
            <a:off x="1134149" y="5558569"/>
            <a:ext cx="3799991" cy="690907"/>
          </a:xfrm>
          <a:prstGeom prst="rect">
            <a:avLst/>
          </a:prstGeom>
        </p:spPr>
      </p:pic>
      <p:pic>
        <p:nvPicPr>
          <p:cNvPr id="13" name="Picture 12">
            <a:extLst>
              <a:ext uri="{FF2B5EF4-FFF2-40B4-BE49-F238E27FC236}">
                <a16:creationId xmlns:a16="http://schemas.microsoft.com/office/drawing/2014/main" id="{40373B16-10CB-BC4F-A01C-D542CCA493E7}"/>
              </a:ext>
            </a:extLst>
          </p:cNvPr>
          <p:cNvPicPr>
            <a:picLocks noChangeAspect="1"/>
          </p:cNvPicPr>
          <p:nvPr/>
        </p:nvPicPr>
        <p:blipFill>
          <a:blip r:embed="rId7"/>
          <a:stretch>
            <a:fillRect/>
          </a:stretch>
        </p:blipFill>
        <p:spPr>
          <a:xfrm>
            <a:off x="838200" y="1556654"/>
            <a:ext cx="10849601" cy="836080"/>
          </a:xfrm>
          <a:prstGeom prst="rect">
            <a:avLst/>
          </a:prstGeom>
        </p:spPr>
      </p:pic>
      <p:pic>
        <p:nvPicPr>
          <p:cNvPr id="15" name="Picture 14">
            <a:extLst>
              <a:ext uri="{FF2B5EF4-FFF2-40B4-BE49-F238E27FC236}">
                <a16:creationId xmlns:a16="http://schemas.microsoft.com/office/drawing/2014/main" id="{2EF2E94B-8D28-0042-942C-9C497962FA4B}"/>
              </a:ext>
            </a:extLst>
          </p:cNvPr>
          <p:cNvPicPr>
            <a:picLocks noChangeAspect="1"/>
          </p:cNvPicPr>
          <p:nvPr/>
        </p:nvPicPr>
        <p:blipFill>
          <a:blip r:embed="rId8"/>
          <a:stretch>
            <a:fillRect/>
          </a:stretch>
        </p:blipFill>
        <p:spPr>
          <a:xfrm>
            <a:off x="5803900" y="3371699"/>
            <a:ext cx="6235699" cy="3339116"/>
          </a:xfrm>
          <a:prstGeom prst="rect">
            <a:avLst/>
          </a:prstGeom>
        </p:spPr>
      </p:pic>
    </p:spTree>
    <p:extLst>
      <p:ext uri="{BB962C8B-B14F-4D97-AF65-F5344CB8AC3E}">
        <p14:creationId xmlns:p14="http://schemas.microsoft.com/office/powerpoint/2010/main" val="419654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Application: DM in MW galaxy</a:t>
            </a:r>
          </a:p>
        </p:txBody>
      </p:sp>
      <p:sp>
        <p:nvSpPr>
          <p:cNvPr id="3" name="Content Placeholder 2">
            <a:extLst>
              <a:ext uri="{FF2B5EF4-FFF2-40B4-BE49-F238E27FC236}">
                <a16:creationId xmlns:a16="http://schemas.microsoft.com/office/drawing/2014/main" id="{DB3B0374-520D-7843-AEE7-031DF67BE8EE}"/>
              </a:ext>
            </a:extLst>
          </p:cNvPr>
          <p:cNvSpPr>
            <a:spLocks noGrp="1"/>
          </p:cNvSpPr>
          <p:nvPr>
            <p:ph idx="1"/>
          </p:nvPr>
        </p:nvSpPr>
        <p:spPr/>
        <p:txBody>
          <a:bodyPr>
            <a:normAutofit/>
          </a:bodyPr>
          <a:lstStyle/>
          <a:p>
            <a:pPr marL="0" indent="0">
              <a:buNone/>
            </a:pPr>
            <a:r>
              <a:rPr lang="en-US" dirty="0">
                <a:solidFill>
                  <a:schemeClr val="bg1"/>
                </a:solidFill>
                <a:latin typeface="Latin Modern Roman 12" pitchFamily="2" charset="77"/>
              </a:rPr>
              <a:t>We need to convolve the spectrum of an individual BH (spatially independent) with the entire BH population of the MW</a:t>
            </a:r>
          </a:p>
          <a:p>
            <a:pPr lvl="1"/>
            <a:r>
              <a:rPr lang="en-US" dirty="0">
                <a:solidFill>
                  <a:schemeClr val="bg1"/>
                </a:solidFill>
                <a:latin typeface="Latin Modern Roman 12" pitchFamily="2" charset="77"/>
              </a:rPr>
              <a:t>Assume  </a:t>
            </a:r>
          </a:p>
          <a:p>
            <a:pPr lvl="1"/>
            <a:r>
              <a:rPr lang="en-US" dirty="0">
                <a:solidFill>
                  <a:schemeClr val="bg1"/>
                </a:solidFill>
                <a:latin typeface="Latin Modern Roman 12" pitchFamily="2" charset="77"/>
              </a:rPr>
              <a:t>Assume average mass function scales radially as average DM density profile: </a:t>
            </a:r>
          </a:p>
          <a:p>
            <a:pPr lvl="1"/>
            <a:endParaRPr lang="en-US" dirty="0">
              <a:solidFill>
                <a:schemeClr val="bg1"/>
              </a:solidFill>
              <a:latin typeface="Latin Modern Roman 12" pitchFamily="2" charset="77"/>
            </a:endParaRPr>
          </a:p>
          <a:p>
            <a:pPr lvl="1"/>
            <a:endParaRPr lang="en-US" dirty="0">
              <a:solidFill>
                <a:schemeClr val="bg1"/>
              </a:solidFill>
              <a:latin typeface="Latin Modern Roman 12" pitchFamily="2" charset="77"/>
            </a:endParaRPr>
          </a:p>
          <a:p>
            <a:pPr marL="457200" lvl="1" indent="0">
              <a:buNone/>
            </a:pPr>
            <a:r>
              <a:rPr lang="en-US" dirty="0">
                <a:solidFill>
                  <a:schemeClr val="bg1"/>
                </a:solidFill>
                <a:latin typeface="Latin Modern Roman 12" pitchFamily="2" charset="77"/>
              </a:rPr>
              <a:t>Our emissivity function is then</a:t>
            </a:r>
          </a:p>
          <a:p>
            <a:pPr marL="457200" lvl="1" indent="0">
              <a:buNone/>
            </a:pPr>
            <a:endParaRPr lang="en-US" dirty="0">
              <a:solidFill>
                <a:schemeClr val="bg1"/>
              </a:solidFill>
              <a:latin typeface="Latin Modern Roman 12" pitchFamily="2" charset="77"/>
            </a:endParaRPr>
          </a:p>
        </p:txBody>
      </p:sp>
      <p:pic>
        <p:nvPicPr>
          <p:cNvPr id="7" name="Picture 6">
            <a:extLst>
              <a:ext uri="{FF2B5EF4-FFF2-40B4-BE49-F238E27FC236}">
                <a16:creationId xmlns:a16="http://schemas.microsoft.com/office/drawing/2014/main" id="{52DB60B4-446E-F84B-B0A1-0E89F57BC664}"/>
              </a:ext>
            </a:extLst>
          </p:cNvPr>
          <p:cNvPicPr>
            <a:picLocks noChangeAspect="1"/>
          </p:cNvPicPr>
          <p:nvPr/>
        </p:nvPicPr>
        <p:blipFill>
          <a:blip r:embed="rId2"/>
          <a:stretch>
            <a:fillRect/>
          </a:stretch>
        </p:blipFill>
        <p:spPr>
          <a:xfrm>
            <a:off x="2997790" y="3585538"/>
            <a:ext cx="6196419" cy="709043"/>
          </a:xfrm>
          <a:prstGeom prst="rect">
            <a:avLst/>
          </a:prstGeom>
        </p:spPr>
      </p:pic>
      <p:pic>
        <p:nvPicPr>
          <p:cNvPr id="10" name="Picture 9">
            <a:extLst>
              <a:ext uri="{FF2B5EF4-FFF2-40B4-BE49-F238E27FC236}">
                <a16:creationId xmlns:a16="http://schemas.microsoft.com/office/drawing/2014/main" id="{85CBE86F-EB13-C643-8664-11D0C079E87E}"/>
              </a:ext>
            </a:extLst>
          </p:cNvPr>
          <p:cNvPicPr>
            <a:picLocks noChangeAspect="1"/>
          </p:cNvPicPr>
          <p:nvPr/>
        </p:nvPicPr>
        <p:blipFill>
          <a:blip r:embed="rId3"/>
          <a:stretch>
            <a:fillRect/>
          </a:stretch>
        </p:blipFill>
        <p:spPr>
          <a:xfrm>
            <a:off x="483863" y="4975938"/>
            <a:ext cx="11545402" cy="689725"/>
          </a:xfrm>
          <a:prstGeom prst="rect">
            <a:avLst/>
          </a:prstGeom>
        </p:spPr>
      </p:pic>
      <p:pic>
        <p:nvPicPr>
          <p:cNvPr id="11" name="Picture 10">
            <a:extLst>
              <a:ext uri="{FF2B5EF4-FFF2-40B4-BE49-F238E27FC236}">
                <a16:creationId xmlns:a16="http://schemas.microsoft.com/office/drawing/2014/main" id="{D4BD950D-AE97-F348-9849-E361F7923D07}"/>
              </a:ext>
            </a:extLst>
          </p:cNvPr>
          <p:cNvPicPr>
            <a:picLocks noChangeAspect="1"/>
          </p:cNvPicPr>
          <p:nvPr/>
        </p:nvPicPr>
        <p:blipFill>
          <a:blip r:embed="rId4"/>
          <a:stretch>
            <a:fillRect/>
          </a:stretch>
        </p:blipFill>
        <p:spPr>
          <a:xfrm>
            <a:off x="2891254" y="2672688"/>
            <a:ext cx="4965700" cy="441265"/>
          </a:xfrm>
          <a:prstGeom prst="rect">
            <a:avLst/>
          </a:prstGeom>
        </p:spPr>
      </p:pic>
    </p:spTree>
    <p:extLst>
      <p:ext uri="{BB962C8B-B14F-4D97-AF65-F5344CB8AC3E}">
        <p14:creationId xmlns:p14="http://schemas.microsoft.com/office/powerpoint/2010/main" val="17080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595C-D215-A94A-9FB9-C1383DF1E705}"/>
              </a:ext>
            </a:extLst>
          </p:cNvPr>
          <p:cNvSpPr>
            <a:spLocks noGrp="1"/>
          </p:cNvSpPr>
          <p:nvPr>
            <p:ph type="title"/>
          </p:nvPr>
        </p:nvSpPr>
        <p:spPr/>
        <p:txBody>
          <a:bodyPr/>
          <a:lstStyle/>
          <a:p>
            <a:pPr algn="ctr"/>
            <a:r>
              <a:rPr lang="en-US" dirty="0">
                <a:solidFill>
                  <a:schemeClr val="bg1"/>
                </a:solidFill>
                <a:latin typeface="Latin Modern Roman 12" pitchFamily="2" charset="77"/>
              </a:rPr>
              <a:t>Line of Sight Integration</a:t>
            </a:r>
          </a:p>
        </p:txBody>
      </p:sp>
      <p:pic>
        <p:nvPicPr>
          <p:cNvPr id="7" name="Picture 6">
            <a:extLst>
              <a:ext uri="{FF2B5EF4-FFF2-40B4-BE49-F238E27FC236}">
                <a16:creationId xmlns:a16="http://schemas.microsoft.com/office/drawing/2014/main" id="{562DA179-0695-CE4D-8529-ECBB2ABA94E9}"/>
              </a:ext>
            </a:extLst>
          </p:cNvPr>
          <p:cNvPicPr>
            <a:picLocks noChangeAspect="1"/>
          </p:cNvPicPr>
          <p:nvPr/>
        </p:nvPicPr>
        <p:blipFill>
          <a:blip r:embed="rId2"/>
          <a:stretch>
            <a:fillRect/>
          </a:stretch>
        </p:blipFill>
        <p:spPr>
          <a:xfrm>
            <a:off x="7785041" y="1713224"/>
            <a:ext cx="3886259" cy="3038067"/>
          </a:xfrm>
          <a:prstGeom prst="rect">
            <a:avLst/>
          </a:prstGeom>
        </p:spPr>
      </p:pic>
      <p:pic>
        <p:nvPicPr>
          <p:cNvPr id="11" name="Picture 10">
            <a:extLst>
              <a:ext uri="{FF2B5EF4-FFF2-40B4-BE49-F238E27FC236}">
                <a16:creationId xmlns:a16="http://schemas.microsoft.com/office/drawing/2014/main" id="{EA047611-ED37-AE48-ABFF-A97A67E30384}"/>
              </a:ext>
            </a:extLst>
          </p:cNvPr>
          <p:cNvPicPr>
            <a:picLocks noChangeAspect="1"/>
          </p:cNvPicPr>
          <p:nvPr/>
        </p:nvPicPr>
        <p:blipFill>
          <a:blip r:embed="rId3"/>
          <a:stretch>
            <a:fillRect/>
          </a:stretch>
        </p:blipFill>
        <p:spPr>
          <a:xfrm>
            <a:off x="470954" y="3559942"/>
            <a:ext cx="3185161" cy="375215"/>
          </a:xfrm>
          <a:prstGeom prst="rect">
            <a:avLst/>
          </a:prstGeom>
        </p:spPr>
      </p:pic>
      <p:pic>
        <p:nvPicPr>
          <p:cNvPr id="15" name="Picture 14">
            <a:extLst>
              <a:ext uri="{FF2B5EF4-FFF2-40B4-BE49-F238E27FC236}">
                <a16:creationId xmlns:a16="http://schemas.microsoft.com/office/drawing/2014/main" id="{02B3BBFE-72DE-DA4C-B6F9-498A185E9A2E}"/>
              </a:ext>
            </a:extLst>
          </p:cNvPr>
          <p:cNvPicPr>
            <a:picLocks noChangeAspect="1"/>
          </p:cNvPicPr>
          <p:nvPr/>
        </p:nvPicPr>
        <p:blipFill>
          <a:blip r:embed="rId4"/>
          <a:stretch>
            <a:fillRect/>
          </a:stretch>
        </p:blipFill>
        <p:spPr>
          <a:xfrm>
            <a:off x="342233" y="1713224"/>
            <a:ext cx="6627765" cy="663557"/>
          </a:xfrm>
          <a:prstGeom prst="rect">
            <a:avLst/>
          </a:prstGeom>
        </p:spPr>
      </p:pic>
      <p:pic>
        <p:nvPicPr>
          <p:cNvPr id="17" name="Picture 16">
            <a:extLst>
              <a:ext uri="{FF2B5EF4-FFF2-40B4-BE49-F238E27FC236}">
                <a16:creationId xmlns:a16="http://schemas.microsoft.com/office/drawing/2014/main" id="{5F7AB486-9567-5747-844B-35DC9CF8DF8A}"/>
              </a:ext>
            </a:extLst>
          </p:cNvPr>
          <p:cNvPicPr>
            <a:picLocks noChangeAspect="1"/>
          </p:cNvPicPr>
          <p:nvPr/>
        </p:nvPicPr>
        <p:blipFill>
          <a:blip r:embed="rId5"/>
          <a:stretch>
            <a:fillRect/>
          </a:stretch>
        </p:blipFill>
        <p:spPr>
          <a:xfrm>
            <a:off x="470954" y="2769582"/>
            <a:ext cx="5505631" cy="540583"/>
          </a:xfrm>
          <a:prstGeom prst="rect">
            <a:avLst/>
          </a:prstGeom>
        </p:spPr>
      </p:pic>
      <p:sp>
        <p:nvSpPr>
          <p:cNvPr id="18" name="TextBox 17">
            <a:extLst>
              <a:ext uri="{FF2B5EF4-FFF2-40B4-BE49-F238E27FC236}">
                <a16:creationId xmlns:a16="http://schemas.microsoft.com/office/drawing/2014/main" id="{AC986480-A023-6947-982F-83F24C25C9CD}"/>
              </a:ext>
            </a:extLst>
          </p:cNvPr>
          <p:cNvSpPr txBox="1"/>
          <p:nvPr/>
        </p:nvSpPr>
        <p:spPr>
          <a:xfrm>
            <a:off x="405229" y="4313532"/>
            <a:ext cx="6501771" cy="861774"/>
          </a:xfrm>
          <a:prstGeom prst="rect">
            <a:avLst/>
          </a:prstGeom>
          <a:noFill/>
        </p:spPr>
        <p:txBody>
          <a:bodyPr wrap="square" rtlCol="0">
            <a:spAutoFit/>
          </a:bodyPr>
          <a:lstStyle/>
          <a:p>
            <a:r>
              <a:rPr lang="en-US" sz="2500" dirty="0">
                <a:solidFill>
                  <a:schemeClr val="bg1"/>
                </a:solidFill>
                <a:latin typeface="Latin Modern Roman 12" pitchFamily="2" charset="77"/>
              </a:rPr>
              <a:t>We’re then interested in the flux from each of these BHs a distance </a:t>
            </a:r>
            <a:r>
              <a:rPr lang="en-US" sz="2500" i="1" dirty="0">
                <a:solidFill>
                  <a:schemeClr val="bg1"/>
                </a:solidFill>
                <a:latin typeface="Latin Modern Roman 12" pitchFamily="2" charset="77"/>
              </a:rPr>
              <a:t>r</a:t>
            </a:r>
            <a:r>
              <a:rPr lang="en-US" sz="2500" dirty="0">
                <a:solidFill>
                  <a:schemeClr val="bg1"/>
                </a:solidFill>
                <a:latin typeface="Latin Modern Roman 12" pitchFamily="2" charset="77"/>
              </a:rPr>
              <a:t> away </a:t>
            </a:r>
          </a:p>
        </p:txBody>
      </p:sp>
      <p:pic>
        <p:nvPicPr>
          <p:cNvPr id="19" name="Picture 18">
            <a:extLst>
              <a:ext uri="{FF2B5EF4-FFF2-40B4-BE49-F238E27FC236}">
                <a16:creationId xmlns:a16="http://schemas.microsoft.com/office/drawing/2014/main" id="{8B45905F-62E1-804D-A63E-3F826D49A594}"/>
              </a:ext>
            </a:extLst>
          </p:cNvPr>
          <p:cNvPicPr>
            <a:picLocks noChangeAspect="1"/>
          </p:cNvPicPr>
          <p:nvPr/>
        </p:nvPicPr>
        <p:blipFill>
          <a:blip r:embed="rId6"/>
          <a:stretch>
            <a:fillRect/>
          </a:stretch>
        </p:blipFill>
        <p:spPr>
          <a:xfrm>
            <a:off x="1008062" y="5246916"/>
            <a:ext cx="5238283" cy="796697"/>
          </a:xfrm>
          <a:prstGeom prst="rect">
            <a:avLst/>
          </a:prstGeom>
        </p:spPr>
      </p:pic>
    </p:spTree>
    <p:extLst>
      <p:ext uri="{BB962C8B-B14F-4D97-AF65-F5344CB8AC3E}">
        <p14:creationId xmlns:p14="http://schemas.microsoft.com/office/powerpoint/2010/main" val="115978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95000"/>
                <a:lumOff val="5000"/>
              </a:schemeClr>
            </a:gs>
            <a:gs pos="100000">
              <a:srgbClr val="348954"/>
            </a:gs>
            <a:gs pos="74000">
              <a:srgbClr val="205735"/>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3B2683-877B-1846-874D-A7011CDEBC9B}"/>
              </a:ext>
            </a:extLst>
          </p:cNvPr>
          <p:cNvPicPr>
            <a:picLocks noChangeAspect="1"/>
          </p:cNvPicPr>
          <p:nvPr/>
        </p:nvPicPr>
        <p:blipFill>
          <a:blip r:embed="rId2"/>
          <a:stretch>
            <a:fillRect/>
          </a:stretch>
        </p:blipFill>
        <p:spPr>
          <a:xfrm>
            <a:off x="252464" y="2620793"/>
            <a:ext cx="3914310" cy="3516830"/>
          </a:xfrm>
          <a:prstGeom prst="rect">
            <a:avLst/>
          </a:prstGeom>
        </p:spPr>
      </p:pic>
      <p:sp>
        <p:nvSpPr>
          <p:cNvPr id="8" name="TextBox 7">
            <a:extLst>
              <a:ext uri="{FF2B5EF4-FFF2-40B4-BE49-F238E27FC236}">
                <a16:creationId xmlns:a16="http://schemas.microsoft.com/office/drawing/2014/main" id="{34B24922-6236-1E46-8121-28F7DF7275BD}"/>
              </a:ext>
            </a:extLst>
          </p:cNvPr>
          <p:cNvSpPr txBox="1"/>
          <p:nvPr/>
        </p:nvSpPr>
        <p:spPr>
          <a:xfrm>
            <a:off x="6939194" y="4786664"/>
            <a:ext cx="2630185" cy="369332"/>
          </a:xfrm>
          <a:prstGeom prst="rect">
            <a:avLst/>
          </a:prstGeom>
          <a:noFill/>
        </p:spPr>
        <p:txBody>
          <a:bodyPr wrap="square" rtlCol="0">
            <a:spAutoFit/>
          </a:bodyPr>
          <a:lstStyle/>
          <a:p>
            <a:r>
              <a:rPr lang="en-US" dirty="0">
                <a:solidFill>
                  <a:schemeClr val="bg1"/>
                </a:solidFill>
                <a:latin typeface="Latin Modern Roman 12" pitchFamily="2" charset="77"/>
              </a:rPr>
              <a:t>(</a:t>
            </a:r>
            <a:r>
              <a:rPr lang="en-US" dirty="0" err="1">
                <a:solidFill>
                  <a:schemeClr val="bg1"/>
                </a:solidFill>
                <a:latin typeface="Latin Modern Roman 12" pitchFamily="2" charset="77"/>
              </a:rPr>
              <a:t>Carr</a:t>
            </a:r>
            <a:r>
              <a:rPr lang="en-US" dirty="0">
                <a:solidFill>
                  <a:schemeClr val="bg1"/>
                </a:solidFill>
                <a:latin typeface="Latin Modern Roman 12" pitchFamily="2" charset="77"/>
              </a:rPr>
              <a:t> et al 2014)</a:t>
            </a:r>
          </a:p>
        </p:txBody>
      </p:sp>
      <p:pic>
        <p:nvPicPr>
          <p:cNvPr id="9" name="Picture 8">
            <a:extLst>
              <a:ext uri="{FF2B5EF4-FFF2-40B4-BE49-F238E27FC236}">
                <a16:creationId xmlns:a16="http://schemas.microsoft.com/office/drawing/2014/main" id="{A165EAF5-2223-1846-A0CB-DDA742F1D172}"/>
              </a:ext>
            </a:extLst>
          </p:cNvPr>
          <p:cNvPicPr>
            <a:picLocks noChangeAspect="1"/>
          </p:cNvPicPr>
          <p:nvPr/>
        </p:nvPicPr>
        <p:blipFill>
          <a:blip r:embed="rId3"/>
          <a:stretch>
            <a:fillRect/>
          </a:stretch>
        </p:blipFill>
        <p:spPr>
          <a:xfrm>
            <a:off x="641521" y="281539"/>
            <a:ext cx="3136195" cy="1969922"/>
          </a:xfrm>
          <a:prstGeom prst="rect">
            <a:avLst/>
          </a:prstGeom>
        </p:spPr>
      </p:pic>
      <p:pic>
        <p:nvPicPr>
          <p:cNvPr id="12" name="Picture 11">
            <a:extLst>
              <a:ext uri="{FF2B5EF4-FFF2-40B4-BE49-F238E27FC236}">
                <a16:creationId xmlns:a16="http://schemas.microsoft.com/office/drawing/2014/main" id="{EA03F92C-9B3C-434F-95A6-6A4784AA23EC}"/>
              </a:ext>
            </a:extLst>
          </p:cNvPr>
          <p:cNvPicPr>
            <a:picLocks noChangeAspect="1"/>
          </p:cNvPicPr>
          <p:nvPr/>
        </p:nvPicPr>
        <p:blipFill>
          <a:blip r:embed="rId4"/>
          <a:stretch>
            <a:fillRect/>
          </a:stretch>
        </p:blipFill>
        <p:spPr>
          <a:xfrm>
            <a:off x="5303866" y="437644"/>
            <a:ext cx="5865704" cy="4162758"/>
          </a:xfrm>
          <a:prstGeom prst="rect">
            <a:avLst/>
          </a:prstGeom>
        </p:spPr>
      </p:pic>
      <p:sp>
        <p:nvSpPr>
          <p:cNvPr id="16" name="TextBox 15">
            <a:extLst>
              <a:ext uri="{FF2B5EF4-FFF2-40B4-BE49-F238E27FC236}">
                <a16:creationId xmlns:a16="http://schemas.microsoft.com/office/drawing/2014/main" id="{758E1FCC-3DA0-CE4B-A6B1-EEEF16ECB253}"/>
              </a:ext>
            </a:extLst>
          </p:cNvPr>
          <p:cNvSpPr txBox="1"/>
          <p:nvPr/>
        </p:nvSpPr>
        <p:spPr>
          <a:xfrm>
            <a:off x="1299931" y="6474689"/>
            <a:ext cx="2630185" cy="369332"/>
          </a:xfrm>
          <a:prstGeom prst="rect">
            <a:avLst/>
          </a:prstGeom>
          <a:noFill/>
        </p:spPr>
        <p:txBody>
          <a:bodyPr wrap="square" rtlCol="0">
            <a:spAutoFit/>
          </a:bodyPr>
          <a:lstStyle/>
          <a:p>
            <a:r>
              <a:rPr lang="en-US" dirty="0">
                <a:solidFill>
                  <a:schemeClr val="bg1"/>
                </a:solidFill>
                <a:latin typeface="Latin Modern Roman 12" pitchFamily="2" charset="77"/>
              </a:rPr>
              <a:t>(Allison et al 2018)</a:t>
            </a:r>
          </a:p>
        </p:txBody>
      </p:sp>
    </p:spTree>
    <p:extLst>
      <p:ext uri="{BB962C8B-B14F-4D97-AF65-F5344CB8AC3E}">
        <p14:creationId xmlns:p14="http://schemas.microsoft.com/office/powerpoint/2010/main" val="271544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290</Words>
  <Application>Microsoft Macintosh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Latin Modern Roman 12</vt:lpstr>
      <vt:lpstr>Office Theme</vt:lpstr>
      <vt:lpstr>Neutrinos from  Primordial Black Holes</vt:lpstr>
      <vt:lpstr>Motivation</vt:lpstr>
      <vt:lpstr>Hawking Radiation</vt:lpstr>
      <vt:lpstr>Neutrino Channels</vt:lpstr>
      <vt:lpstr>PowerPoint Presentation</vt:lpstr>
      <vt:lpstr>Parametrization</vt:lpstr>
      <vt:lpstr>Application: DM in MW galaxy</vt:lpstr>
      <vt:lpstr>Line of Sight Integration</vt:lpstr>
      <vt:lpstr>PowerPoint Presentation</vt:lpstr>
      <vt:lpstr>Summary</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Neutrinos from  Primordial Black Holes</dc:title>
  <dc:creator>Dustin Nguyen (Student)</dc:creator>
  <cp:lastModifiedBy>Dustin Nguyen (Student)</cp:lastModifiedBy>
  <cp:revision>14</cp:revision>
  <dcterms:created xsi:type="dcterms:W3CDTF">2018-03-31T00:34:02Z</dcterms:created>
  <dcterms:modified xsi:type="dcterms:W3CDTF">2018-03-31T06:40:41Z</dcterms:modified>
</cp:coreProperties>
</file>